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260" r:id="rId2"/>
    <p:sldId id="284" r:id="rId3"/>
    <p:sldId id="288" r:id="rId4"/>
    <p:sldId id="289" r:id="rId5"/>
    <p:sldId id="290" r:id="rId6"/>
    <p:sldId id="291" r:id="rId7"/>
    <p:sldId id="391" r:id="rId8"/>
    <p:sldId id="389" r:id="rId9"/>
    <p:sldId id="390" r:id="rId10"/>
    <p:sldId id="340" r:id="rId11"/>
    <p:sldId id="292" r:id="rId12"/>
    <p:sldId id="341" r:id="rId13"/>
    <p:sldId id="293" r:id="rId14"/>
    <p:sldId id="342" r:id="rId15"/>
    <p:sldId id="294" r:id="rId16"/>
    <p:sldId id="343" r:id="rId17"/>
    <p:sldId id="344" r:id="rId18"/>
    <p:sldId id="345" r:id="rId19"/>
    <p:sldId id="348" r:id="rId20"/>
    <p:sldId id="356" r:id="rId21"/>
    <p:sldId id="357" r:id="rId22"/>
    <p:sldId id="350" r:id="rId23"/>
    <p:sldId id="358" r:id="rId24"/>
    <p:sldId id="351" r:id="rId25"/>
    <p:sldId id="352" r:id="rId26"/>
    <p:sldId id="353" r:id="rId27"/>
    <p:sldId id="354" r:id="rId28"/>
    <p:sldId id="360" r:id="rId29"/>
    <p:sldId id="361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3" r:id="rId49"/>
    <p:sldId id="384" r:id="rId50"/>
    <p:sldId id="385" r:id="rId51"/>
    <p:sldId id="386" r:id="rId52"/>
    <p:sldId id="393" r:id="rId53"/>
    <p:sldId id="453" r:id="rId54"/>
    <p:sldId id="454" r:id="rId55"/>
    <p:sldId id="438" r:id="rId56"/>
    <p:sldId id="396" r:id="rId57"/>
    <p:sldId id="439" r:id="rId58"/>
    <p:sldId id="421" r:id="rId59"/>
    <p:sldId id="422" r:id="rId60"/>
    <p:sldId id="440" r:id="rId61"/>
    <p:sldId id="441" r:id="rId62"/>
    <p:sldId id="442" r:id="rId63"/>
    <p:sldId id="443" r:id="rId64"/>
    <p:sldId id="444" r:id="rId65"/>
    <p:sldId id="445" r:id="rId66"/>
    <p:sldId id="446" r:id="rId67"/>
    <p:sldId id="448" r:id="rId68"/>
    <p:sldId id="449" r:id="rId69"/>
    <p:sldId id="450" r:id="rId70"/>
    <p:sldId id="451" r:id="rId71"/>
    <p:sldId id="447" r:id="rId72"/>
    <p:sldId id="301" r:id="rId73"/>
    <p:sldId id="302" r:id="rId74"/>
    <p:sldId id="303" r:id="rId75"/>
    <p:sldId id="304" r:id="rId76"/>
    <p:sldId id="305" r:id="rId77"/>
    <p:sldId id="306" r:id="rId78"/>
    <p:sldId id="307" r:id="rId79"/>
    <p:sldId id="308" r:id="rId80"/>
    <p:sldId id="309" r:id="rId81"/>
    <p:sldId id="310" r:id="rId82"/>
    <p:sldId id="311" r:id="rId83"/>
    <p:sldId id="312" r:id="rId84"/>
    <p:sldId id="313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1" r:id="rId93"/>
    <p:sldId id="322" r:id="rId94"/>
    <p:sldId id="323" r:id="rId95"/>
    <p:sldId id="324" r:id="rId96"/>
    <p:sldId id="325" r:id="rId97"/>
    <p:sldId id="326" r:id="rId98"/>
    <p:sldId id="327" r:id="rId99"/>
    <p:sldId id="328" r:id="rId100"/>
    <p:sldId id="329" r:id="rId101"/>
    <p:sldId id="330" r:id="rId102"/>
    <p:sldId id="331" r:id="rId103"/>
    <p:sldId id="332" r:id="rId104"/>
    <p:sldId id="333" r:id="rId105"/>
    <p:sldId id="334" r:id="rId106"/>
    <p:sldId id="335" r:id="rId107"/>
    <p:sldId id="336" r:id="rId108"/>
    <p:sldId id="337" r:id="rId109"/>
    <p:sldId id="338" r:id="rId110"/>
    <p:sldId id="387" r:id="rId111"/>
    <p:sldId id="388" r:id="rId112"/>
    <p:sldId id="456" r:id="rId113"/>
    <p:sldId id="459" r:id="rId114"/>
    <p:sldId id="457" r:id="rId115"/>
    <p:sldId id="458" r:id="rId116"/>
    <p:sldId id="258" r:id="rId117"/>
    <p:sldId id="300" r:id="rId1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ela Kotlicka" initials="MK" lastIdx="1" clrIdx="0">
    <p:extLst>
      <p:ext uri="{19B8F6BF-5375-455C-9EA6-DF929625EA0E}">
        <p15:presenceInfo xmlns:p15="http://schemas.microsoft.com/office/powerpoint/2012/main" userId="S-1-5-21-1214440339-1965331169-839522115-109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97132"/>
    <a:srgbClr val="3B7D23"/>
    <a:srgbClr val="E8D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7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05C8-2585-490C-822B-53910BE368C5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94B0F-D63F-4823-94C8-B1A985A464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42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94B0F-D63F-4823-94C8-B1A985A4647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26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94B0F-D63F-4823-94C8-B1A985A4647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773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F91FE1-ACDE-C1E6-5B9D-61CC9E1AF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13E0DC-34C5-5DA2-CB5A-C9BF87CA7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0326B7-4C67-E2A3-4B05-3C669D59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28B436-D955-60A6-31CB-3034325A5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224F64-B43D-C4A0-351A-2FCA3802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33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894DBA-C73E-022D-486D-0FBE9064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ED8B0DB-ABFC-8165-4D1E-652919912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76DD4B-A733-9B8E-3700-84324EC65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C13D90-D88E-A4DE-919E-9AFD96E2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DE854B-AF1E-4E18-7E9B-3456A65C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88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2192956-1D2B-2AB9-0C6C-DDA12620A1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689E81-81FE-121C-7CD3-85160F98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485610-366D-1E79-AD5B-B43F54D7C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CFBBB0-88C9-3872-7826-A053FEC1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843E7C-46D7-EE1A-314F-025698CF9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12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79F01B-CA22-2C9F-43B8-D884A23A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601206-985B-1050-1F2E-48300F1D1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865656-BC17-6978-8C25-EE88357E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CA563C-9003-1E76-AD3C-821EFA36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D6B6B9-43EA-B969-0208-17D70D9C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30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6C669C-59CE-B316-4AA0-F4AFD22C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56BE1F-5416-DBB7-2923-B86D332FA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081EDB-D80B-8E31-6FE5-FAEAFAB5C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93842B-9351-7793-483D-F236699C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C66019-9581-C91E-14C4-B4B052A1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8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821EBD-EA1C-08CB-3797-D6B6F465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7DAE49-B85E-F37B-3CEC-75C54667A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C056C32-92E5-FC90-844E-7F440DF16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4A19A85-5118-2663-D432-35720E0A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436CBE4-60DD-BC70-FA84-B1D103D1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BB6D1D-D0C0-5D04-EF51-C7814E61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86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522D5C-33FA-E5AE-23B2-C716D547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4B5729-7387-C7DC-DAAD-2AEEE83D2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DD131A6-EF25-2809-D843-DA056A25D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7B0E412-54F5-0E54-AD66-38B5FE7B0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BB0033-336F-E2A2-AFC6-EFEA0260E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6031E0C-5D7A-779E-4269-FE8ACF9D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52E8A9E-995D-8A82-9583-CBBD16B3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7D661BF-608E-DB9A-2D5B-67BD0539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87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AE7EC5-9445-89B9-FB38-CE3988B6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D948433-81AE-9F3C-FABC-4D06299D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27F9B14-0B7B-D23B-43C0-7EFC1705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76B1C5C-69B6-6218-D191-C1C8E13D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201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6C09CF5-4F6E-09D7-5DF9-46FE06B88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D2BF6BC-89A1-F9F3-05B3-4FE3FDCF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AC83C9-1F86-867C-062F-668F4653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03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5299C8-2CE4-591F-A6D8-CB3D81BF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9A2932-123E-22DC-C206-33972542B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7BC5AFF-A35B-1C1D-B8EC-D6112844B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9C70E32-7080-7048-85F6-724447C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7B2AA95-DC24-2C6A-5E61-E97FB958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B863B04-6273-FA6C-B990-BEE7A403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45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F33D89-6352-971C-A154-CDE89C1E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A7B687A-751A-C416-D815-8874BCB10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FAAAB60-BC31-9C7A-62D7-5F5F7C6F0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1C605F4-95B8-EC1F-9A56-AF5E81E3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660AB22-E14C-8136-8F2C-F7726A78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75A1A2-B4DD-3A49-7DB9-61C7024B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36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C65F465-E140-7EFB-0882-50FE16EF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AC0D502-4E23-1642-F9D0-34ABB4F9A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2581EA-682E-C0E7-B6ED-10BF3B51E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986CE1-D2CE-4E93-9115-6803F43E4960}" type="datetimeFigureOut">
              <a:rPr lang="pl-PL" smtClean="0"/>
              <a:t>23.04.2025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BFEE85-F057-6E73-C55D-A89AD0ED3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AEB830E-8BF4-E0D6-DE7A-219335FC7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081078-4274-4626-AD40-C6D69283B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53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7.emf"/><Relationship Id="rId4" Type="http://schemas.openxmlformats.org/officeDocument/2006/relationships/oleObject" Target="../embeddings/oleObject1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8.emf"/><Relationship Id="rId4" Type="http://schemas.openxmlformats.org/officeDocument/2006/relationships/oleObject" Target="../embeddings/oleObject2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7EAAF-8B9D-1147-DDB0-88ED7F4B6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2536" y="1428203"/>
            <a:ext cx="8595912" cy="3503664"/>
          </a:xfrm>
        </p:spPr>
        <p:txBody>
          <a:bodyPr>
            <a:noAutofit/>
          </a:bodyPr>
          <a:lstStyle/>
          <a:p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0"/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0"/>
              </a:rPr>
              <a:t> Podniesienie jakości i efektywności produkcji rzepaku i miodu oraz zapewnienie bezpieczeństwa pszczół na plantacji poprzez zastosowanie innowacyjnej, opartej na metodach sztucznej inteligencji technologii monitorowania stanu plantacji, wnioskowania i selektywnej aplikacji środków ochrony roślin</a:t>
            </a:r>
            <a:endParaRPr lang="pl-PL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 descr="Logo PROW 2014 - 2020">
            <a:extLst>
              <a:ext uri="{FF2B5EF4-FFF2-40B4-BE49-F238E27FC236}">
                <a16:creationId xmlns:a16="http://schemas.microsoft.com/office/drawing/2014/main" id="{40CF65D4-C554-E975-A211-CBD066E4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4875" y="68180"/>
            <a:ext cx="1288185" cy="644093"/>
          </a:xfrm>
          <a:prstGeom prst="rect">
            <a:avLst/>
          </a:prstGeom>
          <a:noFill/>
        </p:spPr>
      </p:pic>
      <p:pic>
        <p:nvPicPr>
          <p:cNvPr id="5" name="Picture 4" descr="Podobny obraz">
            <a:extLst>
              <a:ext uri="{FF2B5EF4-FFF2-40B4-BE49-F238E27FC236}">
                <a16:creationId xmlns:a16="http://schemas.microsoft.com/office/drawing/2014/main" id="{B969862A-7AAC-FBE4-82ED-B739F076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206" y="99986"/>
            <a:ext cx="1748307" cy="618587"/>
          </a:xfrm>
          <a:prstGeom prst="rect">
            <a:avLst/>
          </a:prstGeom>
          <a:noFill/>
        </p:spPr>
      </p:pic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DA2FEF31-2963-C791-3FCA-8B3C1684FB39}"/>
              </a:ext>
            </a:extLst>
          </p:cNvPr>
          <p:cNvCxnSpPr>
            <a:cxnSpLocks/>
          </p:cNvCxnSpPr>
          <p:nvPr/>
        </p:nvCxnSpPr>
        <p:spPr>
          <a:xfrm>
            <a:off x="568939" y="6271971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CC197CB-B526-D36C-FB0D-89C376985E6E}"/>
              </a:ext>
            </a:extLst>
          </p:cNvPr>
          <p:cNvSpPr txBox="1"/>
          <p:nvPr/>
        </p:nvSpPr>
        <p:spPr>
          <a:xfrm>
            <a:off x="2424223" y="6419486"/>
            <a:ext cx="9520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i="1" dirty="0"/>
              <a:t>Konferencja podsumowująca realizację operacji, Wrocław 3 kwietnia 2025 r. </a:t>
            </a:r>
          </a:p>
        </p:txBody>
      </p:sp>
      <p:pic>
        <p:nvPicPr>
          <p:cNvPr id="1026" name="Picture 2" descr="Uniwersytet Przyrodniczy we Wrocławiu">
            <a:extLst>
              <a:ext uri="{FF2B5EF4-FFF2-40B4-BE49-F238E27FC236}">
                <a16:creationId xmlns:a16="http://schemas.microsoft.com/office/drawing/2014/main" id="{C2CC469A-55FE-480D-A2D1-7E7DA02B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42" y="167119"/>
            <a:ext cx="1982220" cy="54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D4ABF2CF-EE00-4B38-8D10-81101A11D61D}"/>
              </a:ext>
            </a:extLst>
          </p:cNvPr>
          <p:cNvSpPr/>
          <p:nvPr/>
        </p:nvSpPr>
        <p:spPr>
          <a:xfrm>
            <a:off x="3761507" y="5724347"/>
            <a:ext cx="74339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B050"/>
                </a:solidFill>
                <a:latin typeface="LeagueSpartan-Bold"/>
              </a:rPr>
              <a:t>Konsorcjum Bezpieczna Plantacja Rzepaku</a:t>
            </a:r>
            <a:endParaRPr lang="pl-PL" sz="2000" dirty="0">
              <a:solidFill>
                <a:srgbClr val="00B05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0E4062E-DA3F-F76A-44F0-D4E1698F8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118" y="0"/>
            <a:ext cx="577940" cy="7122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24D940E-93E7-E0EF-E083-90ADC4AB6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895" y="80398"/>
            <a:ext cx="2324100" cy="638175"/>
          </a:xfrm>
          <a:prstGeom prst="rect">
            <a:avLst/>
          </a:prstGeom>
        </p:spPr>
      </p:pic>
      <p:pic>
        <p:nvPicPr>
          <p:cNvPr id="10" name="Picture 6579">
            <a:extLst>
              <a:ext uri="{FF2B5EF4-FFF2-40B4-BE49-F238E27FC236}">
                <a16:creationId xmlns:a16="http://schemas.microsoft.com/office/drawing/2014/main" id="{5B13C37A-33A7-D460-CB43-D1A1C19F7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312206" y="4662657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93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A922E65-BE9D-7EB3-98FD-1479E7A9F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40" y="1152716"/>
            <a:ext cx="10889105" cy="485736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030071" y="304800"/>
            <a:ext cx="347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Analiza.…</a:t>
            </a:r>
          </a:p>
        </p:txBody>
      </p:sp>
    </p:spTree>
    <p:extLst>
      <p:ext uri="{BB962C8B-B14F-4D97-AF65-F5344CB8AC3E}">
        <p14:creationId xmlns:p14="http://schemas.microsoft.com/office/powerpoint/2010/main" val="5525696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40E0823-0725-203D-35BA-3D8D1B8F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76262"/>
            <a:ext cx="57150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579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7EBCE1-434B-0C62-37C0-D3EAE7B2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547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2DB23E-A7FD-821C-B94A-2CDE55FB4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557212"/>
            <a:ext cx="56769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412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E34D276-4F46-B699-80D4-074DBCD1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37" y="561975"/>
            <a:ext cx="56483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018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C4116D6-A3CF-B5CD-2B3C-F853C8C68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5" y="561975"/>
            <a:ext cx="56959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342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B7BD59E-FA2D-3078-3AF6-8850486A4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787" y="557212"/>
            <a:ext cx="56864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85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E66DFEA-16E9-1581-6E33-061AFD4A9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576262"/>
            <a:ext cx="56769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026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D998E34-37D8-B9D7-FF72-4CECCE49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566737"/>
            <a:ext cx="57054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00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6C0EAD0-94F2-3934-6960-BD4C2D43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5" y="576262"/>
            <a:ext cx="5695950" cy="57054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0AFE069-C751-3B0F-D0AF-0A8C035C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5" y="576262"/>
            <a:ext cx="56959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37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F76FE4-1472-67C9-2827-A37EA05BE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5" y="576262"/>
            <a:ext cx="56959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0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438400" y="911125"/>
            <a:ext cx="7067549" cy="517091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488047" y="310961"/>
            <a:ext cx="998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Odczyn gleby </a:t>
            </a:r>
            <a:r>
              <a:rPr lang="pl-PL" sz="2000" dirty="0" err="1"/>
              <a:t>pH</a:t>
            </a:r>
            <a:r>
              <a:rPr lang="pl-PL" sz="2000" dirty="0"/>
              <a:t> na działce nr A w zależności od długości i szerokości geograficznej</a:t>
            </a:r>
          </a:p>
        </p:txBody>
      </p:sp>
    </p:spTree>
    <p:extLst>
      <p:ext uri="{BB962C8B-B14F-4D97-AF65-F5344CB8AC3E}">
        <p14:creationId xmlns:p14="http://schemas.microsoft.com/office/powerpoint/2010/main" val="20121293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err="1"/>
              <a:t>Heatmapa</a:t>
            </a:r>
            <a:r>
              <a:rPr lang="pl-PL" sz="2000" dirty="0"/>
              <a:t> a interpolacja </a:t>
            </a:r>
            <a:r>
              <a:rPr lang="pl-PL" sz="2000" dirty="0" err="1"/>
              <a:t>griddingowa</a:t>
            </a:r>
            <a:endParaRPr lang="pl-PL" sz="20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6BCBE6A-FDB0-6B9E-AEAD-330D9FCE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071" y="1392244"/>
            <a:ext cx="4117529" cy="38234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894FD74-E614-01A7-F089-05194A4FF3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9" t="6163" r="6346" b="5436"/>
          <a:stretch/>
        </p:blipFill>
        <p:spPr>
          <a:xfrm>
            <a:off x="6060899" y="1375679"/>
            <a:ext cx="5137188" cy="38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101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Agregacja słodyszka na polu….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56" y="1032149"/>
            <a:ext cx="8993186" cy="50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020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Agregacja słodyszka na polu…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76600" y="13122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1" name="Obi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682095"/>
              </p:ext>
            </p:extLst>
          </p:nvPr>
        </p:nvGraphicFramePr>
        <p:xfrm>
          <a:off x="3276600" y="1312255"/>
          <a:ext cx="5943600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3" name="Graph" r:id="rId4" imgW="5760000" imgH="4320000" progId="Statistica.Graph">
                  <p:embed/>
                </p:oleObj>
              </mc:Choice>
              <mc:Fallback>
                <p:oleObj name="Graph" r:id="rId4" imgW="5760000" imgH="4320000" progId="Statistica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312255"/>
                        <a:ext cx="5943600" cy="445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25008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Agregacja słodyszka na polu…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76600" y="13122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23882" y="1141569"/>
            <a:ext cx="140493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2" name="Obi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530251"/>
              </p:ext>
            </p:extLst>
          </p:nvPr>
        </p:nvGraphicFramePr>
        <p:xfrm>
          <a:off x="2823882" y="1141570"/>
          <a:ext cx="6849035" cy="5136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7" name="Graph" r:id="rId4" imgW="5760000" imgH="4320000" progId="Statistica.Graph">
                  <p:embed/>
                </p:oleObj>
              </mc:Choice>
              <mc:Fallback>
                <p:oleObj name="Graph" r:id="rId4" imgW="5760000" imgH="4320000" progId="Statistica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3882" y="1141570"/>
                        <a:ext cx="6849035" cy="51367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9400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Agregacja słodyszka na polu….</a:t>
            </a:r>
          </a:p>
        </p:txBody>
      </p:sp>
      <p:pic>
        <p:nvPicPr>
          <p:cNvPr id="11" name="Obraz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9" y="1040338"/>
            <a:ext cx="5932693" cy="513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893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90947" y="327838"/>
            <a:ext cx="10905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Podsumowanie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743200" y="1302431"/>
            <a:ext cx="921571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Ø"/>
            </a:pPr>
            <a:r>
              <a:rPr lang="pl-PL" sz="2800" dirty="0"/>
              <a:t>Ograniczenie </a:t>
            </a:r>
            <a:r>
              <a:rPr lang="pl-PL" sz="2800" dirty="0" err="1"/>
              <a:t>ŚOR</a:t>
            </a:r>
            <a:r>
              <a:rPr lang="pl-PL" sz="2800" dirty="0"/>
              <a:t>, nawożenia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pl-PL" altLang="pl-PL" sz="2800" dirty="0"/>
              <a:t>Zwiększenie bezpieczeństwa pszczół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pl-PL" altLang="pl-PL" sz="2800" dirty="0"/>
              <a:t>Poprawa ekonomiki produkcji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pl-PL" altLang="pl-PL" sz="2800" dirty="0"/>
              <a:t>Poprawa jakości nasion</a:t>
            </a:r>
          </a:p>
          <a:p>
            <a:endParaRPr lang="pl-PL" sz="2800" dirty="0"/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pl-PL" sz="2800" dirty="0"/>
              <a:t>Badanie behawioryzmu szkodników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pl-PL" sz="2800" dirty="0"/>
              <a:t>Doskonalenie metody i integrowanie z innymi metodami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pl-PL" sz="2800" dirty="0"/>
              <a:t>Rozszerzenie aplikacji na inne szkodniki i w dalszej kolejności – choroby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07962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roślina, roślina domowa, donica, zioło&#10;&#10;Opis wygenerowany automatycznie">
            <a:extLst>
              <a:ext uri="{FF2B5EF4-FFF2-40B4-BE49-F238E27FC236}">
                <a16:creationId xmlns:a16="http://schemas.microsoft.com/office/drawing/2014/main" id="{ACE6E426-5F5E-A3A7-0F74-4B1C8AF7A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/>
        </p:blipFill>
        <p:spPr>
          <a:xfrm>
            <a:off x="8077202" y="95250"/>
            <a:ext cx="3699661" cy="368848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B6B89B1-0A59-4F4A-9579-7A9499FD3B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8DD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AD84759-C322-4248-A5A6-98457DA009CF}"/>
              </a:ext>
            </a:extLst>
          </p:cNvPr>
          <p:cNvSpPr txBox="1"/>
          <p:nvPr/>
        </p:nvSpPr>
        <p:spPr>
          <a:xfrm>
            <a:off x="3860595" y="2116884"/>
            <a:ext cx="75655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8746AB2-70AD-4231-AA0D-44B89457273D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D6B0ED95-BAD5-4D4E-AA8D-D1559C0F28A3}"/>
              </a:ext>
            </a:extLst>
          </p:cNvPr>
          <p:cNvCxnSpPr>
            <a:cxnSpLocks/>
          </p:cNvCxnSpPr>
          <p:nvPr/>
        </p:nvCxnSpPr>
        <p:spPr>
          <a:xfrm>
            <a:off x="662588" y="632004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6579">
            <a:extLst>
              <a:ext uri="{FF2B5EF4-FFF2-40B4-BE49-F238E27FC236}">
                <a16:creationId xmlns:a16="http://schemas.microsoft.com/office/drawing/2014/main" id="{7F3224F5-7727-9845-7133-75FCE716D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515142" y="1998491"/>
            <a:ext cx="2933364" cy="273487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259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8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r="9425" b="-2"/>
          <a:stretch>
            <a:fillRect/>
          </a:stretch>
        </p:blipFill>
        <p:spPr bwMode="auto">
          <a:xfrm>
            <a:off x="1524000" y="3176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7891" name="pole tekstowe 1"/>
          <p:cNvSpPr txBox="1">
            <a:spLocks noChangeArrowheads="1"/>
          </p:cNvSpPr>
          <p:nvPr/>
        </p:nvSpPr>
        <p:spPr bwMode="auto">
          <a:xfrm>
            <a:off x="1847851" y="476250"/>
            <a:ext cx="63357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uwagę…</a:t>
            </a:r>
          </a:p>
        </p:txBody>
      </p:sp>
    </p:spTree>
    <p:extLst>
      <p:ext uri="{BB962C8B-B14F-4D97-AF65-F5344CB8AC3E}">
        <p14:creationId xmlns:p14="http://schemas.microsoft.com/office/powerpoint/2010/main" val="283384584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88047" y="310961"/>
            <a:ext cx="998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Odczyn gleby </a:t>
            </a:r>
            <a:r>
              <a:rPr lang="pl-PL" sz="2000" dirty="0" err="1"/>
              <a:t>pH</a:t>
            </a:r>
            <a:r>
              <a:rPr lang="pl-PL" sz="2000" dirty="0"/>
              <a:t> na działce nr A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819400" y="1104171"/>
            <a:ext cx="6686549" cy="510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59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P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glebie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086100" y="976014"/>
            <a:ext cx="6515099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64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P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glebie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1210403"/>
            <a:ext cx="6610349" cy="50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3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K2O w glebie [mg·kg-1] na działce nr A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333751" y="1046336"/>
            <a:ext cx="6038849" cy="484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6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K2O w glebie [mg·kg-1] na działce nr A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124200" y="976014"/>
            <a:ext cx="6153150" cy="53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29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Mg w glebie [mg·kg-1] na działce nr A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990850" y="976014"/>
            <a:ext cx="5429249" cy="51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22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Mg w glebie [mg·kg-1] na działce nr A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 rotWithShape="1">
          <a:blip r:embed="rId3"/>
          <a:srcRect t="15194" b="8070"/>
          <a:stretch/>
        </p:blipFill>
        <p:spPr>
          <a:xfrm>
            <a:off x="2495550" y="976014"/>
            <a:ext cx="6667500" cy="53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2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88047" y="310961"/>
            <a:ext cx="998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Odczyn gleby </a:t>
            </a:r>
            <a:r>
              <a:rPr lang="pl-PL" sz="2000" dirty="0" err="1"/>
              <a:t>pH</a:t>
            </a:r>
            <a:r>
              <a:rPr lang="pl-PL" sz="2000" dirty="0"/>
              <a:t> na działce nr 107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162300" y="1104171"/>
            <a:ext cx="5886449" cy="510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1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7EAAF-8B9D-1147-DDB0-88ED7F4B6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415" y="1321674"/>
            <a:ext cx="6521731" cy="2008302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0"/>
              </a:rPr>
              <a:t> Doświadczenia polowe w zwalczaniu słodyszka w projekcie grupy operacyjnej Konsorcjum Bezpieczna Plantacja Rzepaku</a:t>
            </a:r>
            <a:endParaRPr lang="pl-PL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 descr="Logo PROW 2014 - 2020">
            <a:extLst>
              <a:ext uri="{FF2B5EF4-FFF2-40B4-BE49-F238E27FC236}">
                <a16:creationId xmlns:a16="http://schemas.microsoft.com/office/drawing/2014/main" id="{40CF65D4-C554-E975-A211-CBD066E4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4875" y="68180"/>
            <a:ext cx="1288185" cy="644093"/>
          </a:xfrm>
          <a:prstGeom prst="rect">
            <a:avLst/>
          </a:prstGeom>
          <a:noFill/>
        </p:spPr>
      </p:pic>
      <p:pic>
        <p:nvPicPr>
          <p:cNvPr id="5" name="Picture 4" descr="Podobny obraz">
            <a:extLst>
              <a:ext uri="{FF2B5EF4-FFF2-40B4-BE49-F238E27FC236}">
                <a16:creationId xmlns:a16="http://schemas.microsoft.com/office/drawing/2014/main" id="{B969862A-7AAC-FBE4-82ED-B739F076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206" y="99986"/>
            <a:ext cx="1748307" cy="618587"/>
          </a:xfrm>
          <a:prstGeom prst="rect">
            <a:avLst/>
          </a:prstGeom>
          <a:noFill/>
        </p:spPr>
      </p:pic>
      <p:sp>
        <p:nvSpPr>
          <p:cNvPr id="14" name="Podtytuł 13">
            <a:extLst>
              <a:ext uri="{FF2B5EF4-FFF2-40B4-BE49-F238E27FC236}">
                <a16:creationId xmlns:a16="http://schemas.microsoft.com/office/drawing/2014/main" id="{F98845FB-B13E-817B-3F1B-3214928B5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767" y="4003926"/>
            <a:ext cx="6521730" cy="1335881"/>
          </a:xfrm>
        </p:spPr>
        <p:txBody>
          <a:bodyPr>
            <a:normAutofit/>
          </a:bodyPr>
          <a:lstStyle/>
          <a:p>
            <a:r>
              <a:rPr lang="pl-PL" dirty="0"/>
              <a:t> </a:t>
            </a:r>
            <a:r>
              <a:rPr lang="pl-PL" sz="2000" dirty="0"/>
              <a:t>dr hab. inż. Anna </a:t>
            </a:r>
            <a:r>
              <a:rPr lang="pl-PL" sz="2000" dirty="0" err="1"/>
              <a:t>Wondołowska</a:t>
            </a:r>
            <a:r>
              <a:rPr lang="pl-PL" sz="2000" dirty="0"/>
              <a:t>-Grabowska, prof. </a:t>
            </a:r>
            <a:r>
              <a:rPr lang="pl-PL" sz="2000" dirty="0" err="1"/>
              <a:t>UPWr</a:t>
            </a:r>
            <a:endParaRPr lang="pl-PL" sz="2000" dirty="0"/>
          </a:p>
          <a:p>
            <a:r>
              <a:rPr lang="pl-PL" sz="2000" dirty="0"/>
              <a:t> dr inż. Bernadeta </a:t>
            </a:r>
            <a:r>
              <a:rPr lang="pl-PL" sz="2000" dirty="0" err="1"/>
              <a:t>Strochalska</a:t>
            </a:r>
            <a:r>
              <a:rPr lang="pl-PL" sz="2000" dirty="0"/>
              <a:t> </a:t>
            </a:r>
          </a:p>
          <a:p>
            <a:r>
              <a:rPr lang="pl-PL" sz="2000" dirty="0"/>
              <a:t> Uniwersytet Przyrodniczy we Wrocławiu</a:t>
            </a:r>
            <a:endParaRPr lang="pl-PL" sz="2000" i="1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DA2FEF31-2963-C791-3FCA-8B3C1684FB39}"/>
              </a:ext>
            </a:extLst>
          </p:cNvPr>
          <p:cNvCxnSpPr>
            <a:cxnSpLocks/>
          </p:cNvCxnSpPr>
          <p:nvPr/>
        </p:nvCxnSpPr>
        <p:spPr>
          <a:xfrm>
            <a:off x="568939" y="6271971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CC197CB-B526-D36C-FB0D-89C376985E6E}"/>
              </a:ext>
            </a:extLst>
          </p:cNvPr>
          <p:cNvSpPr txBox="1"/>
          <p:nvPr/>
        </p:nvSpPr>
        <p:spPr>
          <a:xfrm>
            <a:off x="2424223" y="6419486"/>
            <a:ext cx="9520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i="1" dirty="0"/>
              <a:t>Konferencja podsumowująca realizację operacji, Wrocław 3 kwietnia 2025 r. </a:t>
            </a:r>
          </a:p>
        </p:txBody>
      </p:sp>
      <p:pic>
        <p:nvPicPr>
          <p:cNvPr id="1026" name="Picture 2" descr="Uniwersytet Przyrodniczy we Wrocławiu">
            <a:extLst>
              <a:ext uri="{FF2B5EF4-FFF2-40B4-BE49-F238E27FC236}">
                <a16:creationId xmlns:a16="http://schemas.microsoft.com/office/drawing/2014/main" id="{C2CC469A-55FE-480D-A2D1-7E7DA02B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42" y="167119"/>
            <a:ext cx="1982220" cy="54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D4ABF2CF-EE00-4B38-8D10-81101A11D61D}"/>
              </a:ext>
            </a:extLst>
          </p:cNvPr>
          <p:cNvSpPr/>
          <p:nvPr/>
        </p:nvSpPr>
        <p:spPr>
          <a:xfrm>
            <a:off x="3927712" y="5959884"/>
            <a:ext cx="4135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B050"/>
                </a:solidFill>
                <a:latin typeface="LeagueSpartan-Bold"/>
              </a:rPr>
              <a:t>Konsorcjum Bezpieczna Plantacja Rzepaku</a:t>
            </a:r>
            <a:endParaRPr lang="pl-PL" sz="1600" dirty="0">
              <a:solidFill>
                <a:srgbClr val="00B05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0E4062E-DA3F-F76A-44F0-D4E1698F8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118" y="0"/>
            <a:ext cx="577940" cy="7122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24D940E-93E7-E0EF-E083-90ADC4AB6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895" y="80398"/>
            <a:ext cx="2324100" cy="638175"/>
          </a:xfrm>
          <a:prstGeom prst="rect">
            <a:avLst/>
          </a:prstGeom>
        </p:spPr>
      </p:pic>
      <p:pic>
        <p:nvPicPr>
          <p:cNvPr id="3" name="Picture 6579">
            <a:extLst>
              <a:ext uri="{FF2B5EF4-FFF2-40B4-BE49-F238E27FC236}">
                <a16:creationId xmlns:a16="http://schemas.microsoft.com/office/drawing/2014/main" id="{4B74D546-6529-5604-B14A-070E46944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281194" y="4705835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588">
            <a:extLst>
              <a:ext uri="{FF2B5EF4-FFF2-40B4-BE49-F238E27FC236}">
                <a16:creationId xmlns:a16="http://schemas.microsoft.com/office/drawing/2014/main" id="{BEB5F8AB-CE2A-FD28-F9CD-9CA5AE7A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17738" r="28181" b="4539"/>
          <a:stretch>
            <a:fillRect/>
          </a:stretch>
        </p:blipFill>
        <p:spPr bwMode="auto">
          <a:xfrm>
            <a:off x="7072252" y="963939"/>
            <a:ext cx="4540694" cy="454069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06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88047" y="310961"/>
            <a:ext cx="998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Odczyn gleby </a:t>
            </a:r>
            <a:r>
              <a:rPr lang="pl-PL" sz="2000" dirty="0" err="1"/>
              <a:t>pH</a:t>
            </a:r>
            <a:r>
              <a:rPr lang="pl-PL" sz="2000" dirty="0"/>
              <a:t> na działce nr 107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4"/>
            <a:ext cx="5733780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48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88047" y="310961"/>
            <a:ext cx="998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Odczyn gleby </a:t>
            </a:r>
            <a:r>
              <a:rPr lang="pl-PL" sz="2000" dirty="0" err="1"/>
              <a:t>pH</a:t>
            </a:r>
            <a:r>
              <a:rPr lang="pl-PL" sz="2000" dirty="0"/>
              <a:t> na działce nr 107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5"/>
            <a:ext cx="5257529" cy="523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2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P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glebie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107 w zależności od długości i szerokości geograficznej</a:t>
            </a:r>
            <a:endParaRPr lang="pl-PL" sz="2000" dirty="0"/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4"/>
            <a:ext cx="5733780" cy="512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P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glebie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107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4"/>
            <a:ext cx="5371830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38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K2O w glebie [mg·kg-1] na działce nr 107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333750" y="976015"/>
            <a:ext cx="5734049" cy="5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1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K2O w glebie [mg·kg-1] na działce nr 107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38550" y="1046337"/>
            <a:ext cx="5238749" cy="52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27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Mg w glebie [mg·kg-1] na działce nr 107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657600" y="1046337"/>
            <a:ext cx="6076949" cy="52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63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Mg w glebie [mg·kg-1] na działce nr 107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276600" y="1046337"/>
            <a:ext cx="5353049" cy="52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41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88047" y="310961"/>
            <a:ext cx="998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Odczyn gleby </a:t>
            </a:r>
            <a:r>
              <a:rPr lang="pl-PL" sz="2000" dirty="0" err="1"/>
              <a:t>pH</a:t>
            </a:r>
            <a:r>
              <a:rPr lang="pl-PL" sz="2000" dirty="0"/>
              <a:t> na działce nr B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1104170"/>
            <a:ext cx="4914629" cy="49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46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88047" y="310961"/>
            <a:ext cx="998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Odczyn gleby </a:t>
            </a:r>
            <a:r>
              <a:rPr lang="pl-PL" sz="2000" dirty="0" err="1"/>
              <a:t>pH</a:t>
            </a:r>
            <a:r>
              <a:rPr lang="pl-PL" sz="2000" dirty="0"/>
              <a:t> na działce nr B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752850" y="1104171"/>
            <a:ext cx="5143499" cy="510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0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05204" y="1640910"/>
            <a:ext cx="87152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Uprawa rzepaku w Polsce </a:t>
            </a:r>
          </a:p>
          <a:p>
            <a:endParaRPr lang="pl-PL" sz="3200" dirty="0"/>
          </a:p>
          <a:p>
            <a:r>
              <a:rPr lang="pl-PL" sz="3200" dirty="0"/>
              <a:t>w 2023 – 1 089 732,00 ha</a:t>
            </a:r>
          </a:p>
          <a:p>
            <a:r>
              <a:rPr lang="pl-PL" sz="3200" dirty="0"/>
              <a:t>w 2024 –    988 512,04 ha</a:t>
            </a:r>
          </a:p>
          <a:p>
            <a:endParaRPr lang="pl-PL" sz="3200" dirty="0"/>
          </a:p>
          <a:p>
            <a:r>
              <a:rPr lang="pl-PL" sz="3200" b="1" dirty="0"/>
              <a:t>                              -101 219, 96 ha</a:t>
            </a:r>
          </a:p>
          <a:p>
            <a:endParaRPr lang="pl-PL" sz="3200" b="1" dirty="0"/>
          </a:p>
          <a:p>
            <a:r>
              <a:rPr lang="pl-PL" sz="3200" dirty="0"/>
              <a:t>Średni plon (2024 r.) – 32,4 </a:t>
            </a:r>
            <a:r>
              <a:rPr lang="pl-PL" sz="3200" dirty="0" err="1"/>
              <a:t>dt</a:t>
            </a:r>
            <a:r>
              <a:rPr lang="pl-PL" sz="3200" dirty="0"/>
              <a:t> z 1 ha (o 13% mniej niż w 2023 r.) </a:t>
            </a:r>
          </a:p>
        </p:txBody>
      </p:sp>
    </p:spTree>
    <p:extLst>
      <p:ext uri="{BB962C8B-B14F-4D97-AF65-F5344CB8AC3E}">
        <p14:creationId xmlns:p14="http://schemas.microsoft.com/office/powerpoint/2010/main" val="4075279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P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glebie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B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4"/>
            <a:ext cx="5181329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20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P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glebie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5"/>
            <a:ext cx="5295629" cy="53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88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K2O 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76650" y="1046336"/>
            <a:ext cx="5029199" cy="50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5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K2O w glebie [mg·kg-1] na działce nr B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619500" y="976015"/>
            <a:ext cx="5753099" cy="5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43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Mg 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1046337"/>
            <a:ext cx="5390879" cy="52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97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Mg w glebie [mg·kg-1] na działce nr B w zależności od długości i szerokości geograficznej</a:t>
            </a:r>
          </a:p>
        </p:txBody>
      </p:sp>
      <p:pic>
        <p:nvPicPr>
          <p:cNvPr id="13" name="Obraz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638550" y="976015"/>
            <a:ext cx="5295899" cy="5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8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materii organicznej </a:t>
            </a:r>
            <a:r>
              <a:rPr lang="pl-PL" sz="2000" dirty="0"/>
              <a:t> 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181350" y="1046336"/>
            <a:ext cx="5676900" cy="52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1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materii organicznej </a:t>
            </a:r>
            <a:r>
              <a:rPr lang="pl-PL" sz="2000" dirty="0"/>
              <a:t> 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886200" y="1046336"/>
            <a:ext cx="5086350" cy="52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74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C organicznego </a:t>
            </a:r>
            <a:r>
              <a:rPr lang="pl-PL" sz="2000" dirty="0"/>
              <a:t> 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1046337"/>
            <a:ext cx="5371829" cy="52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87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C organicznego </a:t>
            </a:r>
            <a:r>
              <a:rPr lang="pl-PL" sz="2000" dirty="0"/>
              <a:t> w glebie [mg·kg-1] na działce nr B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333750" y="976015"/>
            <a:ext cx="5181599" cy="5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0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38204" y="1245543"/>
            <a:ext cx="102012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/>
              <a:t>W Krajowym Rejestrze zarejestrowanych jest 155 odmian rzepaku ozimego.</a:t>
            </a:r>
            <a:endParaRPr lang="pl-PL" sz="4000" dirty="0">
              <a:latin typeface="Work Sans"/>
            </a:endParaRPr>
          </a:p>
          <a:p>
            <a:r>
              <a:rPr lang="pl-PL" sz="4000" dirty="0">
                <a:latin typeface="Work Sans"/>
              </a:rPr>
              <a:t>W 2025 roku </a:t>
            </a:r>
            <a:r>
              <a:rPr lang="pl-PL" sz="4000" dirty="0"/>
              <a:t>do krajowego rejestru wpisano: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 </a:t>
            </a:r>
            <a:r>
              <a:rPr lang="pl-PL" sz="4000" dirty="0">
                <a:latin typeface="Work Sans"/>
              </a:rPr>
              <a:t>19  nowych odmian rzepaku ozimego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>
                <a:latin typeface="Work Sans"/>
              </a:rPr>
              <a:t>   2 odmiany rzepaku jarego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881838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B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57600" y="976014"/>
            <a:ext cx="5029200" cy="53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90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B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0" y="1046336"/>
            <a:ext cx="4952999" cy="52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77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Mn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300" y="1046337"/>
            <a:ext cx="5048249" cy="52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47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Mn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76650" y="1046336"/>
            <a:ext cx="5276850" cy="52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70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Cu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19500" y="976014"/>
            <a:ext cx="5162550" cy="53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05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Cu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95700" y="1046337"/>
            <a:ext cx="5200649" cy="52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55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Zn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314700" y="976015"/>
            <a:ext cx="5467349" cy="5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6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Zn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638550" y="976015"/>
            <a:ext cx="5543549" cy="5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65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Fe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1046336"/>
            <a:ext cx="5124180" cy="52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Fe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38550" y="976015"/>
            <a:ext cx="5372099" cy="5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324100" y="1145560"/>
            <a:ext cx="83629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Rzepak ozimy</a:t>
            </a:r>
            <a:r>
              <a:rPr lang="pl-PL" sz="2400" b="1" dirty="0"/>
              <a:t> ES Capello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to odmiana mieszańcową, dobrze plonuje i jest odporna na choroby.</a:t>
            </a:r>
          </a:p>
          <a:p>
            <a:r>
              <a:rPr lang="pl-PL" sz="2400" dirty="0"/>
              <a:t> </a:t>
            </a:r>
          </a:p>
          <a:p>
            <a:r>
              <a:rPr lang="pl-PL" sz="2400" dirty="0"/>
              <a:t>Zalety: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Wysoka odporność na zgniliznę </a:t>
            </a:r>
            <a:r>
              <a:rPr lang="pl-PL" sz="2400" dirty="0" err="1"/>
              <a:t>twardzikową</a:t>
            </a:r>
            <a:r>
              <a:rPr lang="pl-PL" sz="2400" dirty="0"/>
              <a:t>, czerń krzyżowych, szarą pleśń, </a:t>
            </a:r>
            <a:r>
              <a:rPr lang="pl-PL" sz="2400" dirty="0" err="1"/>
              <a:t>cylindrosporiozę</a:t>
            </a:r>
            <a:r>
              <a:rPr lang="pl-PL" sz="2400" dirty="0"/>
              <a:t> i </a:t>
            </a:r>
            <a:r>
              <a:rPr lang="pl-PL" sz="2400" dirty="0" err="1"/>
              <a:t>werticiliozę</a:t>
            </a:r>
            <a:endParaRPr lang="pl-PL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Wysoka odporność na wyleganie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Wysoki wigor jesienny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Wysoka zawartość tłuszczu w nasionach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Stabilne plonowanie na różnych stanowiskach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Łatwiejszy zbiór i zabiegi ochronne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Odporność na pękanie łuszczyn i osypywanie się nasion</a:t>
            </a:r>
          </a:p>
        </p:txBody>
      </p:sp>
    </p:spTree>
    <p:extLst>
      <p:ext uri="{BB962C8B-B14F-4D97-AF65-F5344CB8AC3E}">
        <p14:creationId xmlns:p14="http://schemas.microsoft.com/office/powerpoint/2010/main" val="1049969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S-</a:t>
            </a:r>
            <a:r>
              <a:rPr lang="pl-PL" dirty="0" err="1"/>
              <a:t>SO</a:t>
            </a:r>
            <a:r>
              <a:rPr lang="pl-PL" dirty="0"/>
              <a:t> </a:t>
            </a:r>
            <a:r>
              <a:rPr lang="pl-PL" baseline="-25000" dirty="0"/>
              <a:t>4 </a:t>
            </a:r>
            <a:r>
              <a:rPr lang="pl-PL" dirty="0"/>
              <a:t>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5"/>
            <a:ext cx="5467079" cy="5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45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8939" y="273561"/>
            <a:ext cx="10905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Zawartość </a:t>
            </a:r>
            <a:r>
              <a:rPr lang="pl-PL" dirty="0"/>
              <a:t>S-</a:t>
            </a:r>
            <a:r>
              <a:rPr lang="pl-PL" dirty="0" err="1"/>
              <a:t>SO</a:t>
            </a:r>
            <a:r>
              <a:rPr lang="pl-PL" dirty="0"/>
              <a:t> </a:t>
            </a:r>
            <a:r>
              <a:rPr lang="pl-PL" baseline="-25000" dirty="0"/>
              <a:t>4 </a:t>
            </a:r>
            <a:r>
              <a:rPr lang="pl-PL" dirty="0"/>
              <a:t> </a:t>
            </a:r>
            <a:r>
              <a:rPr lang="pl-PL" sz="2000" dirty="0"/>
              <a:t>w glebie [mg·kg-1] na działce nr B w zależności od długości i szerokości geograficznej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1046337"/>
            <a:ext cx="4971779" cy="52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18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82753" y="3423567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r="29229"/>
          <a:stretch/>
        </p:blipFill>
        <p:spPr>
          <a:xfrm>
            <a:off x="5712427" y="1004959"/>
            <a:ext cx="2505095" cy="257644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614" r="32457" b="-614"/>
          <a:stretch/>
        </p:blipFill>
        <p:spPr>
          <a:xfrm>
            <a:off x="8718621" y="1046336"/>
            <a:ext cx="2558980" cy="255718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0" y="1046336"/>
            <a:ext cx="4665469" cy="262665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80" y="3808206"/>
            <a:ext cx="4456018" cy="2508738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568939" y="273561"/>
            <a:ext cx="1090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Pobieranie prób nasion</a:t>
            </a:r>
          </a:p>
        </p:txBody>
      </p:sp>
    </p:spTree>
    <p:extLst>
      <p:ext uri="{BB962C8B-B14F-4D97-AF65-F5344CB8AC3E}">
        <p14:creationId xmlns:p14="http://schemas.microsoft.com/office/powerpoint/2010/main" val="2368361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N organicznego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102" y="997549"/>
            <a:ext cx="3127196" cy="5409501"/>
          </a:xfrm>
          <a:prstGeom prst="rect">
            <a:avLst/>
          </a:prstGeom>
        </p:spPr>
      </p:pic>
      <p:pic>
        <p:nvPicPr>
          <p:cNvPr id="12" name="Obraz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1081524"/>
            <a:ext cx="5620710" cy="526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88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07519" y="279921"/>
            <a:ext cx="10672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Plonowanie…</a:t>
            </a:r>
            <a:endParaRPr lang="pl-PL" sz="2800" dirty="0"/>
          </a:p>
        </p:txBody>
      </p:sp>
      <p:pic>
        <p:nvPicPr>
          <p:cNvPr id="12" name="Obraz 11"/>
          <p:cNvPicPr/>
          <p:nvPr/>
        </p:nvPicPr>
        <p:blipFill rotWithShape="1">
          <a:blip r:embed="rId3"/>
          <a:srcRect l="4775" t="16843" r="14214" b="12405"/>
          <a:stretch/>
        </p:blipFill>
        <p:spPr>
          <a:xfrm>
            <a:off x="283847" y="1649505"/>
            <a:ext cx="3672930" cy="2904565"/>
          </a:xfrm>
          <a:prstGeom prst="rect">
            <a:avLst/>
          </a:prstGeom>
        </p:spPr>
      </p:pic>
      <p:pic>
        <p:nvPicPr>
          <p:cNvPr id="13" name="Obraz 12"/>
          <p:cNvPicPr/>
          <p:nvPr/>
        </p:nvPicPr>
        <p:blipFill rotWithShape="1">
          <a:blip r:embed="rId4"/>
          <a:srcRect t="18666" r="14800" b="13563"/>
          <a:stretch/>
        </p:blipFill>
        <p:spPr>
          <a:xfrm>
            <a:off x="3872753" y="1649505"/>
            <a:ext cx="4177664" cy="2832848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 rotWithShape="1">
          <a:blip r:embed="rId5"/>
          <a:srcRect t="16997" r="14657" b="14147"/>
          <a:stretch/>
        </p:blipFill>
        <p:spPr>
          <a:xfrm>
            <a:off x="7976907" y="1597047"/>
            <a:ext cx="3853143" cy="28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8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N organicznego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 rotWithShape="1">
          <a:blip r:embed="rId3"/>
          <a:srcRect t="15857" b="8226"/>
          <a:stretch/>
        </p:blipFill>
        <p:spPr bwMode="auto">
          <a:xfrm>
            <a:off x="3496235" y="976014"/>
            <a:ext cx="5360894" cy="5106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8034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P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3" name="Obraz 12"/>
          <p:cNvPicPr/>
          <p:nvPr/>
        </p:nvPicPr>
        <p:blipFill rotWithShape="1">
          <a:blip r:embed="rId3"/>
          <a:srcRect t="19324" b="9179"/>
          <a:stretch/>
        </p:blipFill>
        <p:spPr bwMode="auto">
          <a:xfrm>
            <a:off x="2617694" y="1028387"/>
            <a:ext cx="6956611" cy="5106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21961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P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1" y="976014"/>
            <a:ext cx="4977382" cy="51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584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K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263153" y="902627"/>
            <a:ext cx="5450541" cy="54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060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K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1" y="976014"/>
            <a:ext cx="5837994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1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100" y="685800"/>
            <a:ext cx="7848600" cy="617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l"/>
            <a:r>
              <a:rPr lang="pl-PL" altLang="pl-P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  </a:t>
            </a:r>
            <a:r>
              <a:rPr lang="pl-PL" altLang="pl-P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Oczekiwane rezultaty</a:t>
            </a:r>
            <a:r>
              <a:rPr lang="pl-PL" altLang="pl-P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  <a:br>
              <a:rPr lang="pl-PL" altLang="pl-P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</a:t>
            </a:r>
            <a:r>
              <a:rPr lang="pl-PL" altLang="pl-P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optymalizacja: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 		- dawkowania </a:t>
            </a:r>
            <a:r>
              <a:rPr lang="pl-PL" altLang="pl-PL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ŚOR</a:t>
            </a: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		- nawożenia;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 poprawa jakości: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		- ziarna,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		- oleju rzepakowego,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		- miodu;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 zwiększenie bezpieczeństwa pszczół;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 poprawa ekonomiki produkcji.</a:t>
            </a:r>
            <a:br>
              <a:rPr lang="pl-PL" altLang="pl-P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pl-PL" altLang="pl-PL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endParaRPr lang="pl-PL" altLang="pl-PL" sz="3200" dirty="0">
              <a:solidFill>
                <a:srgbClr val="095D55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51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Mg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4"/>
            <a:ext cx="4869805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756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Mg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016187" y="976013"/>
            <a:ext cx="4625789" cy="51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21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Ca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21741" y="976014"/>
            <a:ext cx="5378824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92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Ca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75529" y="976014"/>
            <a:ext cx="5468471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78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B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4"/>
            <a:ext cx="5371829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71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B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75529" y="976014"/>
            <a:ext cx="5253318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164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Mn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621741" y="976014"/>
            <a:ext cx="5091953" cy="51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5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Mn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1" y="976014"/>
            <a:ext cx="5353900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53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Cu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801035" y="976014"/>
            <a:ext cx="4715436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526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Cu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1" y="976014"/>
            <a:ext cx="5622842" cy="51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200" y="27086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dirty="0"/>
              <a:t>Pole doświadczalne – A, B i 107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943370" y="1109807"/>
            <a:ext cx="10228663" cy="45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17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Zn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0" y="976014"/>
            <a:ext cx="5604911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8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2589" y="204728"/>
            <a:ext cx="1067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K w nasionach rzepaku ozimego [mg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</a:t>
            </a:r>
            <a:r>
              <a:rPr lang="pl-PL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na działce nr A w zależności od długości i szerokości geograficznej</a:t>
            </a:r>
            <a:endParaRPr lang="pl-PL" sz="2000" dirty="0"/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67371" y="976014"/>
            <a:ext cx="4923594" cy="5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17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5B7F48-3FDB-9D6D-9C8A-2C938C8C27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Chronometraż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F9C0DE3-6359-8E7B-24D6-ABB043B965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27697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E2588CA-C6A0-BD05-41BA-DA920F1E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557212"/>
            <a:ext cx="56673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1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3E11F1-A757-D578-AD3E-EB163179C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561975"/>
            <a:ext cx="57054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1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8A5F7A3-FD04-E83F-0BF1-0839BA57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5" y="561975"/>
            <a:ext cx="56959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793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B4AAA4A-E68B-B5A6-D05E-08A01F88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5" y="571500"/>
            <a:ext cx="57340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112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BA8EC1-EB92-8340-10BD-5F874050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561975"/>
            <a:ext cx="57054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895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BCBE6A-FDB0-6B9E-AEAD-330D9FCE6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581025"/>
            <a:ext cx="61341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161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29DD71-7622-43A7-951A-C94F5E017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561975"/>
            <a:ext cx="67151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200" y="27086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dirty="0"/>
              <a:t>Pole doświadczalne - A</a:t>
            </a:r>
          </a:p>
        </p:txBody>
      </p:sp>
      <p:pic>
        <p:nvPicPr>
          <p:cNvPr id="12" name="Obraz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681996" y="976013"/>
            <a:ext cx="3955774" cy="53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78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E7B5B29-A091-CC04-53B8-19763A568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81025"/>
            <a:ext cx="5715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55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8AD908-8067-34A8-49EA-29480D63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81025"/>
            <a:ext cx="5715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933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98EB754-8613-B284-2967-0C4C89A8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47687"/>
            <a:ext cx="57150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035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04E6EEC-6657-7714-7882-8994553E4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37" y="547687"/>
            <a:ext cx="56483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68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42C609C-7A8F-F1A9-852C-82215268D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576262"/>
            <a:ext cx="57054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500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5CD5190-C0FC-A4AE-B1B9-FC5738E1E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5" y="552450"/>
            <a:ext cx="57340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705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F527FDD-6793-7DDC-801D-FBC0ED366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571500"/>
            <a:ext cx="57054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153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7A63B52-E869-417D-B4C5-760483D8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571500"/>
            <a:ext cx="5676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533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515DF6B-78AD-D9F3-25EF-288E0C2DF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66737"/>
            <a:ext cx="57150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504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C61792-E68C-32E8-5AEB-82D8F4919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787" y="571500"/>
            <a:ext cx="56864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87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0CC8D51-BFEC-13AF-E383-4AD01CEAA045}"/>
              </a:ext>
            </a:extLst>
          </p:cNvPr>
          <p:cNvCxnSpPr>
            <a:cxnSpLocks/>
          </p:cNvCxnSpPr>
          <p:nvPr/>
        </p:nvCxnSpPr>
        <p:spPr>
          <a:xfrm>
            <a:off x="662589" y="6408539"/>
            <a:ext cx="110541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EBAD59-5F89-E0F5-B83E-368E3F62CF27}"/>
              </a:ext>
            </a:extLst>
          </p:cNvPr>
          <p:cNvSpPr txBox="1"/>
          <p:nvPr/>
        </p:nvSpPr>
        <p:spPr>
          <a:xfrm>
            <a:off x="1488047" y="6473429"/>
            <a:ext cx="952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Konferencja podsumowująca realizację operacji, Wrocław 3 kwietnia 2025 r. </a:t>
            </a:r>
          </a:p>
          <a:p>
            <a:r>
              <a:rPr lang="pl-PL" sz="1400" i="1" dirty="0"/>
              <a:t>.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50426BE-AE46-91B0-C2D9-01379BDF0A78}"/>
              </a:ext>
            </a:extLst>
          </p:cNvPr>
          <p:cNvCxnSpPr>
            <a:cxnSpLocks/>
          </p:cNvCxnSpPr>
          <p:nvPr/>
        </p:nvCxnSpPr>
        <p:spPr>
          <a:xfrm>
            <a:off x="568939" y="904116"/>
            <a:ext cx="10905306" cy="700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3D1DD094-79AA-415E-914C-C8D8DB738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Wysokiej jakości animowany GIF ciemnozielonej pinezki z przezroczystym tłem. Pinezka jest prosta i nowoczesna, oglądana pod kątem, pokazując jej pełny kształt i ostry czubek. Projekt jest minimalistyczny, idealny do nakładania na mapy lub obrazy.">
            <a:extLst>
              <a:ext uri="{FF2B5EF4-FFF2-40B4-BE49-F238E27FC236}">
                <a16:creationId xmlns:a16="http://schemas.microsoft.com/office/drawing/2014/main" id="{915FA93C-099F-4EF7-A09F-A99969ED20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3429000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Picture 6579">
            <a:extLst>
              <a:ext uri="{FF2B5EF4-FFF2-40B4-BE49-F238E27FC236}">
                <a16:creationId xmlns:a16="http://schemas.microsoft.com/office/drawing/2014/main" id="{844618C9-81CD-BA30-4849-B4191999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9057" r="30097"/>
          <a:stretch/>
        </p:blipFill>
        <p:spPr bwMode="auto">
          <a:xfrm>
            <a:off x="133040" y="4978210"/>
            <a:ext cx="1810330" cy="175682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200" y="27086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dirty="0"/>
              <a:t>Pole doświadczalne - 107</a:t>
            </a:r>
          </a:p>
        </p:txBody>
      </p:sp>
      <p:pic>
        <p:nvPicPr>
          <p:cNvPr id="11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526418" y="1001491"/>
            <a:ext cx="3160632" cy="531668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06" y="1461195"/>
            <a:ext cx="582506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725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C7D3EAC-6C56-A1C4-DE34-9C79490ED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76262"/>
            <a:ext cx="57150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370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D0D18B7-0E9E-85E1-6EB1-35E128CF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566737"/>
            <a:ext cx="57054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349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819DF3E-762B-141F-99E4-86DA72371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12" y="557212"/>
            <a:ext cx="57435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251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35E76B2-2A48-58F7-DB7B-38FB346FB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5" y="561975"/>
            <a:ext cx="56959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366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E2A6797-3A49-1F94-101F-9F1B0BD61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37" y="566737"/>
            <a:ext cx="57245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11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60E9963-703B-D31A-EA45-A3A9E4BFB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566737"/>
            <a:ext cx="56769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746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5CAB5E-A478-C72B-A642-18AC421C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76262"/>
            <a:ext cx="57150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779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F82B70E-B4E9-A90A-30AF-F60FDC76F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566737"/>
            <a:ext cx="56769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522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0590B99-CFC2-B10D-CE86-8B88E5A8D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552450"/>
            <a:ext cx="570547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394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BE975C-95C9-2193-C657-E2695BE13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787" y="561975"/>
            <a:ext cx="56864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6736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2494</Words>
  <Application>Microsoft Office PowerPoint</Application>
  <PresentationFormat>Panoramiczny</PresentationFormat>
  <Paragraphs>269</Paragraphs>
  <Slides>117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117</vt:i4>
      </vt:variant>
    </vt:vector>
  </HeadingPairs>
  <TitlesOfParts>
    <vt:vector size="128" baseType="lpstr">
      <vt:lpstr>Aptos</vt:lpstr>
      <vt:lpstr>Aptos Display</vt:lpstr>
      <vt:lpstr>Arial</vt:lpstr>
      <vt:lpstr>Calibri</vt:lpstr>
      <vt:lpstr>Lato</vt:lpstr>
      <vt:lpstr>LeagueSpartan-Bold</vt:lpstr>
      <vt:lpstr>Times New Roman</vt:lpstr>
      <vt:lpstr>Wingdings</vt:lpstr>
      <vt:lpstr>Work Sans</vt:lpstr>
      <vt:lpstr>Motyw pakietu Office</vt:lpstr>
      <vt:lpstr>Graph</vt:lpstr>
      <vt:lpstr>  Podniesienie jakości i efektywności produkcji rzepaku i miodu oraz zapewnienie bezpieczeństwa pszczół na plantacji poprzez zastosowanie innowacyjnej, opartej na metodach sztucznej inteligencji technologii monitorowania stanu plantacji, wnioskowania i selektywnej aplikacji środków ochrony roślin</vt:lpstr>
      <vt:lpstr> Doświadczenia polowe w zwalczaniu słodyszka w projekcie grupy operacyjnej Konsorcjum Bezpieczna Plantacja Rzepaku</vt:lpstr>
      <vt:lpstr>Prezentacja programu PowerPoint</vt:lpstr>
      <vt:lpstr>Prezentacja programu PowerPoint</vt:lpstr>
      <vt:lpstr>Prezentacja programu PowerPoint</vt:lpstr>
      <vt:lpstr>       Oczekiwane rezultaty: *  optymalizacja:     - dawkowania ŚOR,     - nawożenia; *  poprawa jakości:    - ziarna,    - oleju rzepakowego,    - miodu; *  zwiększenie bezpieczeństwa pszczół; *  poprawa ekonomiki produkcji.  </vt:lpstr>
      <vt:lpstr>Pole doświadczalne – A, B i 107</vt:lpstr>
      <vt:lpstr>Pole doświadczalne - A</vt:lpstr>
      <vt:lpstr>Pole doświadczalne - 107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Chronometraż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„Zrealizowane działania inwestycyjne w ramach projektu”</dc:title>
  <dc:creator>Natalia Matłok</dc:creator>
  <cp:lastModifiedBy>anna.wondolowska-grabowska</cp:lastModifiedBy>
  <cp:revision>78</cp:revision>
  <dcterms:created xsi:type="dcterms:W3CDTF">2024-11-25T13:08:37Z</dcterms:created>
  <dcterms:modified xsi:type="dcterms:W3CDTF">2025-04-23T09:30:36Z</dcterms:modified>
</cp:coreProperties>
</file>